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Nunito-bold.fntdata"/><Relationship Id="rId10" Type="http://schemas.openxmlformats.org/officeDocument/2006/relationships/slide" Target="slides/slide5.xml"/><Relationship Id="rId21" Type="http://schemas.openxmlformats.org/officeDocument/2006/relationships/font" Target="fonts/Nunito-regular.fntdata"/><Relationship Id="rId13" Type="http://schemas.openxmlformats.org/officeDocument/2006/relationships/slide" Target="slides/slide8.xml"/><Relationship Id="rId24" Type="http://schemas.openxmlformats.org/officeDocument/2006/relationships/font" Target="fonts/Nunito-boldItalic.fntdata"/><Relationship Id="rId12" Type="http://schemas.openxmlformats.org/officeDocument/2006/relationships/slide" Target="slides/slide7.xml"/><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ea189faa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2ea189faa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ea189faa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2ea189faa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ea189faa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2ea189faa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ea189faa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2ea189faa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2ea189faa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2ea189faa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2ea298b8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2ea298b8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ea189fa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ea189fa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ea189faa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2ea189faa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a1d660b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2a1d660b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a:p>
            <a:pPr indent="0" lvl="0" marL="0" rtl="0" algn="l">
              <a:spcBef>
                <a:spcPts val="0"/>
              </a:spcBef>
              <a:spcAft>
                <a:spcPts val="0"/>
              </a:spcAft>
              <a:buNone/>
            </a:pPr>
            <a:r>
              <a:rPr lang="en"/>
              <a:t>Attempted to use grid of squares to then use some type of algorithm to choose which set of squares would be best to cover an area of the cell to make a patch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Attempted to make use of Aryaman’s code using his logic with morphology.skeletonize and maybe use in combination with previous attempt, but just looking at the skeleton reveals issues getting the center line with this method. First full slice is using 3d morphology.skeletonize method and second full slice is using 2d morphology.skeletonize method. Evidently, hard to get the center line properly.</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a08d29b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a08d29b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a08d29bd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a08d29b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a08d29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a08d29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a2a4435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a2a4435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a1d660b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2a1d660b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smujiang/WSITools/blob/master/docs/patch_extraction/patch_extraction.md" TargetMode="External"/><Relationship Id="rId4" Type="http://schemas.openxmlformats.org/officeDocument/2006/relationships/hyperlink" Target="https://github.com/mahmoodlab/CLAM" TargetMode="External"/><Relationship Id="rId5" Type="http://schemas.openxmlformats.org/officeDocument/2006/relationships/hyperlink" Target="https://github.com/manuel-munoz-aguirre/PyHIST" TargetMode="External"/><Relationship Id="rId6" Type="http://schemas.openxmlformats.org/officeDocument/2006/relationships/hyperlink" Target="https://github.com/TissueImageAnalytics/cerberu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0.png"/><Relationship Id="rId9"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5.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0" y="1206475"/>
            <a:ext cx="8520600" cy="151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000"/>
              <a:t>Presentation 2</a:t>
            </a:r>
            <a:r>
              <a:rPr lang="en" sz="5000"/>
              <a:t>: Coders</a:t>
            </a:r>
            <a:endParaRPr sz="5000"/>
          </a:p>
        </p:txBody>
      </p:sp>
      <p:sp>
        <p:nvSpPr>
          <p:cNvPr id="129" name="Google Shape;129;p13"/>
          <p:cNvSpPr txBox="1"/>
          <p:nvPr>
            <p:ph idx="1" type="subTitle"/>
          </p:nvPr>
        </p:nvSpPr>
        <p:spPr>
          <a:xfrm>
            <a:off x="311700" y="26508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solidFill>
                  <a:srgbClr val="000000"/>
                </a:solidFill>
              </a:rPr>
              <a:t>Hannah Ma, Sharon Lin, Ryan Lach, Nathan Jung, Sari Eisen</a:t>
            </a:r>
            <a:endParaRPr sz="25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Another Approach: RGB Detection </a:t>
            </a:r>
            <a:endParaRPr/>
          </a:p>
        </p:txBody>
      </p:sp>
      <p:sp>
        <p:nvSpPr>
          <p:cNvPr id="205" name="Google Shape;205;p22"/>
          <p:cNvSpPr txBox="1"/>
          <p:nvPr>
            <p:ph idx="1" type="body"/>
          </p:nvPr>
        </p:nvSpPr>
        <p:spPr>
          <a:xfrm>
            <a:off x="819150" y="1476375"/>
            <a:ext cx="7505700" cy="3066900"/>
          </a:xfrm>
          <a:prstGeom prst="rect">
            <a:avLst/>
          </a:prstGeom>
        </p:spPr>
        <p:txBody>
          <a:bodyPr anchorCtr="0" anchor="t" bIns="91425" lIns="91425" spcFirstLastPara="1" rIns="91425" wrap="square" tIns="91425">
            <a:noAutofit/>
          </a:bodyPr>
          <a:lstStyle/>
          <a:p>
            <a:pPr indent="-342900" lvl="0" marL="457200" rtl="0" algn="l">
              <a:spcBef>
                <a:spcPts val="1100"/>
              </a:spcBef>
              <a:spcAft>
                <a:spcPts val="0"/>
              </a:spcAft>
              <a:buSzPts val="1800"/>
              <a:buChar char="-"/>
            </a:pPr>
            <a:r>
              <a:rPr lang="en" sz="1800">
                <a:solidFill>
                  <a:srgbClr val="000000"/>
                </a:solidFill>
                <a:highlight>
                  <a:srgbClr val="FFFFFF"/>
                </a:highlight>
              </a:rPr>
              <a:t>Manually label epithelium region of sample tissue slice on QuPath with three colors (e.g. red, blue, gray)</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Use RGB values of each color (along with white background) to create mask and detect each labelled region</a:t>
            </a:r>
            <a:endParaRPr sz="1800">
              <a:solidFill>
                <a:srgbClr val="000000"/>
              </a:solidFill>
              <a:highlight>
                <a:srgbClr val="FFFFFF"/>
              </a:highlight>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Can identify RGB values of each color by importing labelled image into color classifier online</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Patch on labelled image, then transfer patches to original image</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Uses patching code developed in Fall 2024, with various modifications</a:t>
            </a:r>
            <a:endParaRPr sz="1800">
              <a:solidFill>
                <a:srgbClr val="000000"/>
              </a:solidFill>
              <a:highlight>
                <a:srgbClr val="FFFFFF"/>
              </a:highlight>
            </a:endParaRPr>
          </a:p>
        </p:txBody>
      </p:sp>
      <p:pic>
        <p:nvPicPr>
          <p:cNvPr id="206" name="Google Shape;206;p22"/>
          <p:cNvPicPr preferRelativeResize="0"/>
          <p:nvPr/>
        </p:nvPicPr>
        <p:blipFill rotWithShape="1">
          <a:blip r:embed="rId3">
            <a:alphaModFix/>
          </a:blip>
          <a:srcRect b="35031" l="1530" r="50031" t="2922"/>
          <a:stretch/>
        </p:blipFill>
        <p:spPr>
          <a:xfrm>
            <a:off x="7042776" y="409575"/>
            <a:ext cx="1653551" cy="106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3"/>
          <p:cNvPicPr preferRelativeResize="0"/>
          <p:nvPr/>
        </p:nvPicPr>
        <p:blipFill>
          <a:blip r:embed="rId3">
            <a:alphaModFix/>
          </a:blip>
          <a:stretch>
            <a:fillRect/>
          </a:stretch>
        </p:blipFill>
        <p:spPr>
          <a:xfrm>
            <a:off x="771525" y="349000"/>
            <a:ext cx="7505700" cy="2268724"/>
          </a:xfrm>
          <a:prstGeom prst="rect">
            <a:avLst/>
          </a:prstGeom>
          <a:noFill/>
          <a:ln>
            <a:noFill/>
          </a:ln>
        </p:spPr>
      </p:pic>
      <p:pic>
        <p:nvPicPr>
          <p:cNvPr id="212" name="Google Shape;212;p23"/>
          <p:cNvPicPr preferRelativeResize="0"/>
          <p:nvPr/>
        </p:nvPicPr>
        <p:blipFill>
          <a:blip r:embed="rId4">
            <a:alphaModFix/>
          </a:blip>
          <a:stretch>
            <a:fillRect/>
          </a:stretch>
        </p:blipFill>
        <p:spPr>
          <a:xfrm>
            <a:off x="771525" y="2617725"/>
            <a:ext cx="7505700" cy="226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Modifications to Alyssa’s Code</a:t>
            </a:r>
            <a:endParaRPr/>
          </a:p>
        </p:txBody>
      </p:sp>
      <p:sp>
        <p:nvSpPr>
          <p:cNvPr id="218" name="Google Shape;218;p24"/>
          <p:cNvSpPr txBox="1"/>
          <p:nvPr>
            <p:ph idx="1" type="body"/>
          </p:nvPr>
        </p:nvSpPr>
        <p:spPr>
          <a:xfrm>
            <a:off x="819150" y="1476375"/>
            <a:ext cx="7505700" cy="3066900"/>
          </a:xfrm>
          <a:prstGeom prst="rect">
            <a:avLst/>
          </a:prstGeom>
        </p:spPr>
        <p:txBody>
          <a:bodyPr anchorCtr="0" anchor="t" bIns="91425" lIns="91425" spcFirstLastPara="1" rIns="91425" wrap="square" tIns="91425">
            <a:noAutofit/>
          </a:bodyPr>
          <a:lstStyle/>
          <a:p>
            <a:pPr indent="-342900" lvl="0" marL="457200" rtl="0" algn="l">
              <a:spcBef>
                <a:spcPts val="1100"/>
              </a:spcBef>
              <a:spcAft>
                <a:spcPts val="0"/>
              </a:spcAft>
              <a:buClr>
                <a:srgbClr val="000000"/>
              </a:buClr>
              <a:buSzPts val="1800"/>
              <a:buFont typeface="Calibri"/>
              <a:buAutoNum type="arabicPeriod"/>
            </a:pPr>
            <a:r>
              <a:rPr lang="en" sz="1800">
                <a:solidFill>
                  <a:srgbClr val="000000"/>
                </a:solidFill>
                <a:highlight>
                  <a:srgbClr val="FFFFFF"/>
                </a:highlight>
              </a:rPr>
              <a:t>Not allowing square patches to overlap</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Font typeface="Calibri"/>
              <a:buAutoNum type="arabicPeriod"/>
            </a:pPr>
            <a:r>
              <a:rPr lang="en" sz="1800">
                <a:solidFill>
                  <a:srgbClr val="000000"/>
                </a:solidFill>
                <a:highlight>
                  <a:srgbClr val="FFFFFF"/>
                </a:highlight>
              </a:rPr>
              <a:t>Making square patches size vary by multiples of 2 (1024, 512, 256)</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Font typeface="Calibri"/>
              <a:buAutoNum type="arabicPeriod"/>
            </a:pPr>
            <a:r>
              <a:rPr lang="en" sz="1800">
                <a:solidFill>
                  <a:srgbClr val="000000"/>
                </a:solidFill>
                <a:highlight>
                  <a:srgbClr val="FFFFFF"/>
                </a:highlight>
              </a:rPr>
              <a:t>Making patches with only one label/color (benign/low-grade/high-grade) </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Font typeface="Calibri"/>
              <a:buAutoNum type="arabicPeriod"/>
            </a:pPr>
            <a:r>
              <a:rPr lang="en" sz="1800">
                <a:solidFill>
                  <a:srgbClr val="000000"/>
                </a:solidFill>
                <a:highlight>
                  <a:srgbClr val="FFFFFF"/>
                </a:highlight>
              </a:rPr>
              <a:t>Ensure each patch is at least 50% epithelium and at most 90% epithelium </a:t>
            </a:r>
            <a:endParaRPr sz="1800">
              <a:solidFill>
                <a:srgbClr val="000000"/>
              </a:solidFill>
              <a:highlight>
                <a:srgbClr val="FFFFFF"/>
              </a:highlight>
            </a:endParaRPr>
          </a:p>
          <a:p>
            <a:pPr indent="0" lvl="0" marL="0" rtl="0" algn="l">
              <a:spcBef>
                <a:spcPts val="1100"/>
              </a:spcBef>
              <a:spcAft>
                <a:spcPts val="0"/>
              </a:spcAft>
              <a:buNone/>
            </a:pPr>
            <a:r>
              <a:rPr lang="en" sz="1800">
                <a:solidFill>
                  <a:srgbClr val="000000"/>
                </a:solidFill>
                <a:highlight>
                  <a:srgbClr val="FFFFFF"/>
                </a:highlight>
              </a:rPr>
              <a:t>This is different from the definition of “cover width of epithelium” we previously discussed in class!</a:t>
            </a:r>
            <a:endParaRPr sz="1800">
              <a:solidFill>
                <a:srgbClr val="000000"/>
              </a:solidFill>
              <a:highlight>
                <a:srgbClr val="FFFFFF"/>
              </a:highlight>
            </a:endParaRPr>
          </a:p>
          <a:p>
            <a:pPr indent="-342900" lvl="0" marL="457200" rtl="0" algn="l">
              <a:spcBef>
                <a:spcPts val="1100"/>
              </a:spcBef>
              <a:spcAft>
                <a:spcPts val="0"/>
              </a:spcAft>
              <a:buClr>
                <a:srgbClr val="000000"/>
              </a:buClr>
              <a:buSzPts val="1800"/>
              <a:buChar char="-"/>
            </a:pPr>
            <a:r>
              <a:rPr lang="en" sz="1800">
                <a:solidFill>
                  <a:srgbClr val="000000"/>
                </a:solidFill>
                <a:highlight>
                  <a:srgbClr val="FFFFFF"/>
                </a:highlight>
              </a:rPr>
              <a:t>Class: two opposite corners of patch are “white space”</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Implementation: at least two “white spaces” in patch</a:t>
            </a:r>
            <a:endParaRPr sz="1800">
              <a:solidFill>
                <a:srgbClr val="000000"/>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5"/>
          <p:cNvPicPr preferRelativeResize="0"/>
          <p:nvPr/>
        </p:nvPicPr>
        <p:blipFill>
          <a:blip r:embed="rId3">
            <a:alphaModFix/>
          </a:blip>
          <a:stretch>
            <a:fillRect/>
          </a:stretch>
        </p:blipFill>
        <p:spPr>
          <a:xfrm>
            <a:off x="819150" y="405496"/>
            <a:ext cx="7505701" cy="2212217"/>
          </a:xfrm>
          <a:prstGeom prst="rect">
            <a:avLst/>
          </a:prstGeom>
          <a:noFill/>
          <a:ln>
            <a:noFill/>
          </a:ln>
        </p:spPr>
      </p:pic>
      <p:pic>
        <p:nvPicPr>
          <p:cNvPr id="224" name="Google Shape;224;p25"/>
          <p:cNvPicPr preferRelativeResize="0"/>
          <p:nvPr/>
        </p:nvPicPr>
        <p:blipFill>
          <a:blip r:embed="rId4">
            <a:alphaModFix/>
          </a:blip>
          <a:stretch>
            <a:fillRect/>
          </a:stretch>
        </p:blipFill>
        <p:spPr>
          <a:xfrm>
            <a:off x="771525" y="2617713"/>
            <a:ext cx="7505701" cy="22122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Next Steps</a:t>
            </a:r>
            <a:endParaRPr/>
          </a:p>
        </p:txBody>
      </p:sp>
      <p:sp>
        <p:nvSpPr>
          <p:cNvPr id="230" name="Google Shape;230;p26"/>
          <p:cNvSpPr txBox="1"/>
          <p:nvPr>
            <p:ph idx="1" type="body"/>
          </p:nvPr>
        </p:nvSpPr>
        <p:spPr>
          <a:xfrm>
            <a:off x="819150" y="1476375"/>
            <a:ext cx="7505700" cy="3066900"/>
          </a:xfrm>
          <a:prstGeom prst="rect">
            <a:avLst/>
          </a:prstGeom>
        </p:spPr>
        <p:txBody>
          <a:bodyPr anchorCtr="0" anchor="t" bIns="91425" lIns="91425" spcFirstLastPara="1" rIns="91425" wrap="square" tIns="91425">
            <a:noAutofit/>
          </a:bodyPr>
          <a:lstStyle/>
          <a:p>
            <a:pPr indent="-342900" lvl="0" marL="457200" rtl="0" algn="l">
              <a:spcBef>
                <a:spcPts val="1100"/>
              </a:spcBef>
              <a:spcAft>
                <a:spcPts val="0"/>
              </a:spcAft>
              <a:buClr>
                <a:srgbClr val="000000"/>
              </a:buClr>
              <a:buSzPts val="1800"/>
              <a:buChar char="-"/>
            </a:pPr>
            <a:r>
              <a:rPr lang="en" sz="1800">
                <a:solidFill>
                  <a:srgbClr val="000000"/>
                </a:solidFill>
                <a:highlight>
                  <a:srgbClr val="FFFFFF"/>
                </a:highlight>
              </a:rPr>
              <a:t>Make patching algorithm run more efficiently</a:t>
            </a:r>
            <a:endParaRPr sz="1800">
              <a:solidFill>
                <a:srgbClr val="000000"/>
              </a:solidFill>
              <a:highlight>
                <a:srgbClr val="FFFFFF"/>
              </a:highlight>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Decrease time complexity (eliminate redundant/unnecessary code from Fall quarter)</a:t>
            </a:r>
            <a:endParaRPr sz="1800">
              <a:solidFill>
                <a:srgbClr val="000000"/>
              </a:solidFill>
              <a:highlight>
                <a:srgbClr val="FFFFFF"/>
              </a:highlight>
            </a:endParaRPr>
          </a:p>
          <a:p>
            <a:pPr indent="-342900" lvl="1" marL="914400" rtl="0" algn="l">
              <a:spcBef>
                <a:spcPts val="0"/>
              </a:spcBef>
              <a:spcAft>
                <a:spcPts val="0"/>
              </a:spcAft>
              <a:buClr>
                <a:srgbClr val="000000"/>
              </a:buClr>
              <a:buSzPts val="1800"/>
              <a:buChar char="-"/>
            </a:pPr>
            <a:r>
              <a:rPr lang="en" sz="1800">
                <a:solidFill>
                  <a:srgbClr val="000000"/>
                </a:solidFill>
                <a:highlight>
                  <a:srgbClr val="FFFFFF"/>
                </a:highlight>
              </a:rPr>
              <a:t>Capture</a:t>
            </a:r>
            <a:r>
              <a:rPr lang="en" sz="1800">
                <a:solidFill>
                  <a:srgbClr val="000000"/>
                </a:solidFill>
                <a:highlight>
                  <a:srgbClr val="FFFFFF"/>
                </a:highlight>
              </a:rPr>
              <a:t> more epithelium regions (make the most use of every slice)</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Rotate patches to better capture epithelium regions</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Add label </a:t>
            </a:r>
            <a:r>
              <a:rPr lang="en" sz="1800">
                <a:solidFill>
                  <a:srgbClr val="000000"/>
                </a:solidFill>
                <a:highlight>
                  <a:srgbClr val="FFFFFF"/>
                </a:highlight>
              </a:rPr>
              <a:t>(benign/low-grade/high-grade) to each class and export patches so that they could be used for ML model</a:t>
            </a:r>
            <a:endParaRPr sz="1800">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sz="1800">
                <a:solidFill>
                  <a:srgbClr val="000000"/>
                </a:solidFill>
                <a:highlight>
                  <a:srgbClr val="FFFFFF"/>
                </a:highlight>
              </a:rPr>
              <a:t>Think about patching consistency across three stains</a:t>
            </a:r>
            <a:endParaRPr sz="1800">
              <a:solidFill>
                <a:srgbClr val="000000"/>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Alternative software exploration</a:t>
            </a:r>
            <a:endParaRPr/>
          </a:p>
        </p:txBody>
      </p:sp>
      <p:sp>
        <p:nvSpPr>
          <p:cNvPr id="236" name="Google Shape;236;p27"/>
          <p:cNvSpPr txBox="1"/>
          <p:nvPr>
            <p:ph idx="1" type="body"/>
          </p:nvPr>
        </p:nvSpPr>
        <p:spPr>
          <a:xfrm>
            <a:off x="819150" y="1537775"/>
            <a:ext cx="7505700" cy="2901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sz="1800"/>
              <a:t>PatchIT l</a:t>
            </a:r>
            <a:r>
              <a:rPr lang="en" sz="1800"/>
              <a:t>ooked promising – unfortunately it’s written for use in MATLAB</a:t>
            </a:r>
            <a:endParaRPr sz="1800"/>
          </a:p>
          <a:p>
            <a:pPr indent="-342900" lvl="1" marL="914400" rtl="0" algn="l">
              <a:spcBef>
                <a:spcPts val="0"/>
              </a:spcBef>
              <a:spcAft>
                <a:spcPts val="0"/>
              </a:spcAft>
              <a:buSzPts val="1800"/>
              <a:buChar char="○"/>
            </a:pPr>
            <a:r>
              <a:rPr lang="en" sz="1800"/>
              <a:t>Any MATLAB users in Testers?</a:t>
            </a:r>
            <a:endParaRPr sz="1800"/>
          </a:p>
          <a:p>
            <a:pPr indent="-342900" lvl="0" marL="457200" rtl="0" algn="l">
              <a:spcBef>
                <a:spcPts val="0"/>
              </a:spcBef>
              <a:spcAft>
                <a:spcPts val="0"/>
              </a:spcAft>
              <a:buSzPts val="1800"/>
              <a:buChar char="●"/>
            </a:pPr>
            <a:r>
              <a:rPr lang="en" sz="1800"/>
              <a:t>Other software to potentially explore/co-opt into our pipeline:</a:t>
            </a:r>
            <a:endParaRPr sz="1800"/>
          </a:p>
          <a:p>
            <a:pPr indent="-342900" lvl="1" marL="914400" rtl="0" algn="l">
              <a:spcBef>
                <a:spcPts val="0"/>
              </a:spcBef>
              <a:spcAft>
                <a:spcPts val="0"/>
              </a:spcAft>
              <a:buSzPts val="1800"/>
              <a:buChar char="○"/>
            </a:pPr>
            <a:r>
              <a:rPr lang="en" sz="1800" u="sng">
                <a:solidFill>
                  <a:schemeClr val="hlink"/>
                </a:solidFill>
                <a:hlinkClick r:id="rId3"/>
              </a:rPr>
              <a:t>WSITools</a:t>
            </a:r>
            <a:r>
              <a:rPr lang="en" sz="1800"/>
              <a:t> </a:t>
            </a:r>
            <a:r>
              <a:rPr lang="en" sz="1800"/>
              <a:t>- compatible with parsing QuPath annotations, extracting </a:t>
            </a:r>
            <a:r>
              <a:rPr lang="en" sz="1800"/>
              <a:t>patches, and possibly matching slices</a:t>
            </a:r>
            <a:endParaRPr sz="1800"/>
          </a:p>
          <a:p>
            <a:pPr indent="-342900" lvl="1" marL="914400" rtl="0" algn="l">
              <a:spcBef>
                <a:spcPts val="0"/>
              </a:spcBef>
              <a:spcAft>
                <a:spcPts val="0"/>
              </a:spcAft>
              <a:buSzPts val="1800"/>
              <a:buChar char="○"/>
            </a:pPr>
            <a:r>
              <a:rPr lang="en" sz="1800" u="sng">
                <a:solidFill>
                  <a:schemeClr val="hlink"/>
                </a:solidFill>
                <a:hlinkClick r:id="rId4"/>
              </a:rPr>
              <a:t>CLAM </a:t>
            </a:r>
            <a:r>
              <a:rPr lang="en" sz="1800"/>
              <a:t>- data efficient WSI classifier, capable of fully automated patch extraction</a:t>
            </a:r>
            <a:endParaRPr sz="1800"/>
          </a:p>
          <a:p>
            <a:pPr indent="-342900" lvl="1" marL="914400" rtl="0" algn="l">
              <a:spcBef>
                <a:spcPts val="0"/>
              </a:spcBef>
              <a:spcAft>
                <a:spcPts val="0"/>
              </a:spcAft>
              <a:buSzPts val="1800"/>
              <a:buChar char="○"/>
            </a:pPr>
            <a:r>
              <a:rPr lang="en" sz="1800" u="sng">
                <a:solidFill>
                  <a:schemeClr val="hlink"/>
                </a:solidFill>
                <a:hlinkClick r:id="rId5"/>
              </a:rPr>
              <a:t>PyHIST</a:t>
            </a:r>
            <a:r>
              <a:rPr lang="en" sz="1800"/>
              <a:t> - segments tissue slices for machine learning tasks</a:t>
            </a:r>
            <a:endParaRPr sz="1800"/>
          </a:p>
          <a:p>
            <a:pPr indent="-342900" lvl="1" marL="914400" rtl="0" algn="l">
              <a:spcBef>
                <a:spcPts val="0"/>
              </a:spcBef>
              <a:spcAft>
                <a:spcPts val="0"/>
              </a:spcAft>
              <a:buSzPts val="1800"/>
              <a:buChar char="○"/>
            </a:pPr>
            <a:r>
              <a:rPr lang="en" sz="1800" u="sng">
                <a:solidFill>
                  <a:schemeClr val="hlink"/>
                </a:solidFill>
                <a:hlinkClick r:id="rId6"/>
              </a:rPr>
              <a:t>Cerberus</a:t>
            </a:r>
            <a:r>
              <a:rPr lang="en" sz="1800"/>
              <a:t> - Simultaneous tissue segmentation and classification</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Task: patch images</a:t>
            </a:r>
            <a:endParaRPr/>
          </a:p>
        </p:txBody>
      </p:sp>
      <p:sp>
        <p:nvSpPr>
          <p:cNvPr id="135" name="Google Shape;135;p14"/>
          <p:cNvSpPr txBox="1"/>
          <p:nvPr>
            <p:ph idx="1" type="body"/>
          </p:nvPr>
        </p:nvSpPr>
        <p:spPr>
          <a:xfrm>
            <a:off x="819150" y="1570750"/>
            <a:ext cx="7505700" cy="2868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000">
                <a:solidFill>
                  <a:srgbClr val="000000"/>
                </a:solidFill>
              </a:rPr>
              <a:t>Build </a:t>
            </a:r>
            <a:r>
              <a:rPr lang="en" sz="2000">
                <a:solidFill>
                  <a:srgbClr val="000000"/>
                </a:solidFill>
              </a:rPr>
              <a:t>algorithm</a:t>
            </a:r>
            <a:r>
              <a:rPr lang="en" sz="2000">
                <a:solidFill>
                  <a:srgbClr val="000000"/>
                </a:solidFill>
              </a:rPr>
              <a:t> that:</a:t>
            </a:r>
            <a:endParaRPr sz="2000">
              <a:solidFill>
                <a:srgbClr val="000000"/>
              </a:solidFill>
            </a:endParaRPr>
          </a:p>
          <a:p>
            <a:pPr indent="-355600" lvl="0" marL="457200" rtl="0" algn="l">
              <a:spcBef>
                <a:spcPts val="1200"/>
              </a:spcBef>
              <a:spcAft>
                <a:spcPts val="0"/>
              </a:spcAft>
              <a:buClr>
                <a:srgbClr val="000000"/>
              </a:buClr>
              <a:buSzPts val="2000"/>
              <a:buChar char="❖"/>
            </a:pPr>
            <a:r>
              <a:rPr lang="en" sz="2000">
                <a:solidFill>
                  <a:srgbClr val="000000"/>
                </a:solidFill>
              </a:rPr>
              <a:t>Takes slice image as input (annotated with classifications)</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Draw square patches around the epithelium region of image</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Ensures that each patch contains only one class</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Ensure each patch includes the entire width of the epithelium</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Outputs patched images and individual patches</a:t>
            </a:r>
            <a:endParaRPr sz="2000">
              <a:solidFill>
                <a:srgbClr val="000000"/>
              </a:solidFill>
            </a:endParaRPr>
          </a:p>
          <a:p>
            <a:pPr indent="0" lvl="0" marL="0" rtl="0" algn="l">
              <a:spcBef>
                <a:spcPts val="1200"/>
              </a:spcBef>
              <a:spcAft>
                <a:spcPts val="1200"/>
              </a:spcAft>
              <a:buNone/>
            </a:pPr>
            <a:r>
              <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5"/>
          <p:cNvPicPr preferRelativeResize="0"/>
          <p:nvPr/>
        </p:nvPicPr>
        <p:blipFill>
          <a:blip r:embed="rId3">
            <a:alphaModFix/>
          </a:blip>
          <a:stretch>
            <a:fillRect/>
          </a:stretch>
        </p:blipFill>
        <p:spPr>
          <a:xfrm>
            <a:off x="2118250" y="363700"/>
            <a:ext cx="1452300" cy="4416101"/>
          </a:xfrm>
          <a:prstGeom prst="rect">
            <a:avLst/>
          </a:prstGeom>
          <a:noFill/>
          <a:ln>
            <a:noFill/>
          </a:ln>
        </p:spPr>
      </p:pic>
      <p:pic>
        <p:nvPicPr>
          <p:cNvPr id="141" name="Google Shape;141;p15"/>
          <p:cNvPicPr preferRelativeResize="0"/>
          <p:nvPr/>
        </p:nvPicPr>
        <p:blipFill rotWithShape="1">
          <a:blip r:embed="rId4">
            <a:alphaModFix/>
          </a:blip>
          <a:srcRect b="0" l="0" r="0" t="0"/>
          <a:stretch/>
        </p:blipFill>
        <p:spPr>
          <a:xfrm>
            <a:off x="5532125" y="363700"/>
            <a:ext cx="1493625" cy="4416100"/>
          </a:xfrm>
          <a:prstGeom prst="rect">
            <a:avLst/>
          </a:prstGeom>
          <a:noFill/>
          <a:ln>
            <a:noFill/>
          </a:ln>
        </p:spPr>
      </p:pic>
      <p:sp>
        <p:nvSpPr>
          <p:cNvPr id="142" name="Google Shape;142;p15"/>
          <p:cNvSpPr/>
          <p:nvPr/>
        </p:nvSpPr>
        <p:spPr>
          <a:xfrm>
            <a:off x="3804488" y="2245625"/>
            <a:ext cx="1493700" cy="53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Attempts</a:t>
            </a:r>
            <a:endParaRPr/>
          </a:p>
        </p:txBody>
      </p:sp>
      <p:pic>
        <p:nvPicPr>
          <p:cNvPr id="148" name="Google Shape;148;p16"/>
          <p:cNvPicPr preferRelativeResize="0"/>
          <p:nvPr/>
        </p:nvPicPr>
        <p:blipFill>
          <a:blip r:embed="rId3">
            <a:alphaModFix/>
          </a:blip>
          <a:stretch>
            <a:fillRect/>
          </a:stretch>
        </p:blipFill>
        <p:spPr>
          <a:xfrm>
            <a:off x="1063753" y="1804425"/>
            <a:ext cx="2875325" cy="2820600"/>
          </a:xfrm>
          <a:prstGeom prst="rect">
            <a:avLst/>
          </a:prstGeom>
          <a:noFill/>
          <a:ln>
            <a:noFill/>
          </a:ln>
        </p:spPr>
      </p:pic>
      <p:pic>
        <p:nvPicPr>
          <p:cNvPr id="149" name="Google Shape;149;p16"/>
          <p:cNvPicPr preferRelativeResize="0"/>
          <p:nvPr/>
        </p:nvPicPr>
        <p:blipFill>
          <a:blip r:embed="rId4">
            <a:alphaModFix/>
          </a:blip>
          <a:stretch>
            <a:fillRect/>
          </a:stretch>
        </p:blipFill>
        <p:spPr>
          <a:xfrm>
            <a:off x="5748851" y="1081900"/>
            <a:ext cx="1348225" cy="3768600"/>
          </a:xfrm>
          <a:prstGeom prst="rect">
            <a:avLst/>
          </a:prstGeom>
          <a:noFill/>
          <a:ln>
            <a:noFill/>
          </a:ln>
        </p:spPr>
      </p:pic>
      <p:pic>
        <p:nvPicPr>
          <p:cNvPr id="150" name="Google Shape;150;p16"/>
          <p:cNvPicPr preferRelativeResize="0"/>
          <p:nvPr/>
        </p:nvPicPr>
        <p:blipFill>
          <a:blip r:embed="rId5">
            <a:alphaModFix/>
          </a:blip>
          <a:stretch>
            <a:fillRect/>
          </a:stretch>
        </p:blipFill>
        <p:spPr>
          <a:xfrm>
            <a:off x="4299375" y="2144713"/>
            <a:ext cx="1285500" cy="2140025"/>
          </a:xfrm>
          <a:prstGeom prst="rect">
            <a:avLst/>
          </a:prstGeom>
          <a:noFill/>
          <a:ln>
            <a:noFill/>
          </a:ln>
        </p:spPr>
      </p:pic>
      <p:pic>
        <p:nvPicPr>
          <p:cNvPr id="151" name="Google Shape;151;p16"/>
          <p:cNvPicPr preferRelativeResize="0"/>
          <p:nvPr/>
        </p:nvPicPr>
        <p:blipFill>
          <a:blip r:embed="rId6">
            <a:alphaModFix/>
          </a:blip>
          <a:stretch>
            <a:fillRect/>
          </a:stretch>
        </p:blipFill>
        <p:spPr>
          <a:xfrm>
            <a:off x="7261050" y="1133387"/>
            <a:ext cx="1285500" cy="36656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538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Cells Overlapping Classes</a:t>
            </a:r>
            <a:endParaRPr/>
          </a:p>
        </p:txBody>
      </p:sp>
      <p:sp>
        <p:nvSpPr>
          <p:cNvPr id="157" name="Google Shape;157;p17"/>
          <p:cNvSpPr txBox="1"/>
          <p:nvPr>
            <p:ph idx="1" type="body"/>
          </p:nvPr>
        </p:nvSpPr>
        <p:spPr>
          <a:xfrm>
            <a:off x="819150" y="14006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One </a:t>
            </a:r>
            <a:r>
              <a:rPr lang="en" sz="1700"/>
              <a:t>potential problem our group identified was that if cells were to be created across an entire annotated cell, that some or many may include portions from multiple classes</a:t>
            </a:r>
            <a:endParaRPr sz="1700"/>
          </a:p>
          <a:p>
            <a:pPr indent="-323850" lvl="1" marL="914400" rtl="0" algn="l">
              <a:spcBef>
                <a:spcPts val="0"/>
              </a:spcBef>
              <a:spcAft>
                <a:spcPts val="0"/>
              </a:spcAft>
              <a:buSzPts val="1500"/>
              <a:buChar char="○"/>
            </a:pPr>
            <a:r>
              <a:rPr lang="en" sz="1500"/>
              <a:t>Exporting the annotation objects as GEOJson files and then masking may alleviate this issue</a:t>
            </a:r>
            <a:endParaRPr sz="1500"/>
          </a:p>
          <a:p>
            <a:pPr indent="-323850" lvl="1" marL="914400" rtl="0" algn="l">
              <a:spcBef>
                <a:spcPts val="0"/>
              </a:spcBef>
              <a:spcAft>
                <a:spcPts val="0"/>
              </a:spcAft>
              <a:buSzPts val="1500"/>
              <a:buChar char="○"/>
            </a:pPr>
            <a:r>
              <a:rPr lang="en" sz="1500"/>
              <a:t>Can deal with each annotation individually and avoid any issue of overlap</a:t>
            </a:r>
            <a:endParaRPr sz="1500"/>
          </a:p>
        </p:txBody>
      </p:sp>
      <p:pic>
        <p:nvPicPr>
          <p:cNvPr id="158" name="Google Shape;158;p17"/>
          <p:cNvPicPr preferRelativeResize="0"/>
          <p:nvPr/>
        </p:nvPicPr>
        <p:blipFill>
          <a:blip r:embed="rId3">
            <a:alphaModFix/>
          </a:blip>
          <a:stretch>
            <a:fillRect/>
          </a:stretch>
        </p:blipFill>
        <p:spPr>
          <a:xfrm>
            <a:off x="1279862" y="3664900"/>
            <a:ext cx="6584276" cy="102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216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Annotation Extraction Example:</a:t>
            </a:r>
            <a:endParaRPr/>
          </a:p>
        </p:txBody>
      </p:sp>
      <p:pic>
        <p:nvPicPr>
          <p:cNvPr id="164" name="Google Shape;164;p18"/>
          <p:cNvPicPr preferRelativeResize="0"/>
          <p:nvPr/>
        </p:nvPicPr>
        <p:blipFill rotWithShape="1">
          <a:blip r:embed="rId3">
            <a:alphaModFix/>
          </a:blip>
          <a:srcRect b="0" l="5490" r="0" t="2190"/>
          <a:stretch/>
        </p:blipFill>
        <p:spPr>
          <a:xfrm>
            <a:off x="404425" y="1400625"/>
            <a:ext cx="1016325" cy="2507500"/>
          </a:xfrm>
          <a:prstGeom prst="rect">
            <a:avLst/>
          </a:prstGeom>
          <a:noFill/>
          <a:ln>
            <a:noFill/>
          </a:ln>
        </p:spPr>
      </p:pic>
      <p:sp>
        <p:nvSpPr>
          <p:cNvPr id="165" name="Google Shape;165;p18"/>
          <p:cNvSpPr/>
          <p:nvPr/>
        </p:nvSpPr>
        <p:spPr>
          <a:xfrm>
            <a:off x="1524000" y="2477375"/>
            <a:ext cx="346200" cy="35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6" name="Google Shape;166;p18"/>
          <p:cNvSpPr/>
          <p:nvPr/>
        </p:nvSpPr>
        <p:spPr>
          <a:xfrm>
            <a:off x="6223925" y="2477375"/>
            <a:ext cx="346200" cy="35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67" name="Google Shape;167;p18"/>
          <p:cNvPicPr preferRelativeResize="0"/>
          <p:nvPr/>
        </p:nvPicPr>
        <p:blipFill>
          <a:blip r:embed="rId4">
            <a:alphaModFix/>
          </a:blip>
          <a:stretch>
            <a:fillRect/>
          </a:stretch>
        </p:blipFill>
        <p:spPr>
          <a:xfrm>
            <a:off x="1903176" y="1262613"/>
            <a:ext cx="4320761" cy="2618275"/>
          </a:xfrm>
          <a:prstGeom prst="rect">
            <a:avLst/>
          </a:prstGeom>
          <a:noFill/>
          <a:ln>
            <a:noFill/>
          </a:ln>
        </p:spPr>
      </p:pic>
      <p:pic>
        <p:nvPicPr>
          <p:cNvPr id="168" name="Google Shape;168;p18"/>
          <p:cNvPicPr preferRelativeResize="0"/>
          <p:nvPr/>
        </p:nvPicPr>
        <p:blipFill>
          <a:blip r:embed="rId5">
            <a:alphaModFix/>
          </a:blip>
          <a:stretch>
            <a:fillRect/>
          </a:stretch>
        </p:blipFill>
        <p:spPr>
          <a:xfrm>
            <a:off x="6602200" y="1443575"/>
            <a:ext cx="2269075" cy="2591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850600" y="475950"/>
            <a:ext cx="4143600" cy="1078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Additional Approach to Cell Grids</a:t>
            </a:r>
            <a:endParaRPr/>
          </a:p>
        </p:txBody>
      </p:sp>
      <p:sp>
        <p:nvSpPr>
          <p:cNvPr id="174" name="Google Shape;174;p19"/>
          <p:cNvSpPr txBox="1"/>
          <p:nvPr>
            <p:ph idx="1" type="body"/>
          </p:nvPr>
        </p:nvSpPr>
        <p:spPr>
          <a:xfrm>
            <a:off x="850600" y="1554449"/>
            <a:ext cx="4143600" cy="3030600"/>
          </a:xfrm>
          <a:prstGeom prst="rect">
            <a:avLst/>
          </a:prstGeom>
        </p:spPr>
        <p:txBody>
          <a:bodyPr anchorCtr="0" anchor="t" bIns="91425" lIns="91425" spcFirstLastPara="1" rIns="91425" wrap="square" tIns="91425">
            <a:normAutofit fontScale="92500" lnSpcReduction="10000"/>
          </a:bodyPr>
          <a:lstStyle/>
          <a:p>
            <a:pPr indent="-316706" lvl="0" marL="457200" rtl="0" algn="l">
              <a:lnSpc>
                <a:spcPct val="115000"/>
              </a:lnSpc>
              <a:spcBef>
                <a:spcPts val="0"/>
              </a:spcBef>
              <a:spcAft>
                <a:spcPts val="0"/>
              </a:spcAft>
              <a:buSzPct val="100000"/>
              <a:buChar char="●"/>
            </a:pPr>
            <a:r>
              <a:rPr lang="en" sz="1500"/>
              <a:t>When attempting to grid over the entirety of annotated masks, an approach was found that may </a:t>
            </a:r>
            <a:r>
              <a:rPr lang="en" sz="1500"/>
              <a:t>prove</a:t>
            </a:r>
            <a:r>
              <a:rPr lang="en" sz="1500"/>
              <a:t> useful for creating a grid over an entire cell</a:t>
            </a:r>
            <a:endParaRPr sz="1500"/>
          </a:p>
          <a:p>
            <a:pPr indent="-304958" lvl="1" marL="914400" rtl="0" algn="l">
              <a:lnSpc>
                <a:spcPct val="115000"/>
              </a:lnSpc>
              <a:spcBef>
                <a:spcPts val="0"/>
              </a:spcBef>
              <a:spcAft>
                <a:spcPts val="0"/>
              </a:spcAft>
              <a:buSzPct val="100000"/>
              <a:buChar char="○"/>
            </a:pPr>
            <a:r>
              <a:rPr lang="en" sz="1300"/>
              <a:t>It creates a square that is normal to a point along the outermost contour, with its top edge tangent to the contour</a:t>
            </a:r>
            <a:endParaRPr sz="1300"/>
          </a:p>
          <a:p>
            <a:pPr indent="-304958" lvl="2" marL="1371600" rtl="0" algn="l">
              <a:lnSpc>
                <a:spcPct val="115000"/>
              </a:lnSpc>
              <a:spcBef>
                <a:spcPts val="0"/>
              </a:spcBef>
              <a:spcAft>
                <a:spcPts val="0"/>
              </a:spcAft>
              <a:buSzPct val="100000"/>
              <a:buChar char="■"/>
            </a:pPr>
            <a:r>
              <a:rPr lang="en" sz="1300"/>
              <a:t>This allows the squares to point “into” the cell and capture as much as possible</a:t>
            </a:r>
            <a:endParaRPr sz="1300"/>
          </a:p>
          <a:p>
            <a:pPr indent="-304958" lvl="1" marL="914400" rtl="0" algn="l">
              <a:lnSpc>
                <a:spcPct val="115000"/>
              </a:lnSpc>
              <a:spcBef>
                <a:spcPts val="0"/>
              </a:spcBef>
              <a:spcAft>
                <a:spcPts val="0"/>
              </a:spcAft>
              <a:buSzPct val="100000"/>
              <a:buChar char="○"/>
            </a:pPr>
            <a:r>
              <a:rPr lang="en" sz="1300"/>
              <a:t>This approach is currently set to use squares of size 256x256 with </a:t>
            </a:r>
            <a:r>
              <a:rPr lang="en" sz="1300"/>
              <a:t>little</a:t>
            </a:r>
            <a:r>
              <a:rPr lang="en" sz="1300"/>
              <a:t> to no overlap, but can be adjusted as </a:t>
            </a:r>
            <a:r>
              <a:rPr lang="en" sz="1300"/>
              <a:t>criteria</a:t>
            </a:r>
            <a:r>
              <a:rPr lang="en" sz="1300"/>
              <a:t> shift for the project</a:t>
            </a:r>
            <a:endParaRPr sz="1300"/>
          </a:p>
          <a:p>
            <a:pPr indent="-304958" lvl="2" marL="1371600" rtl="0" algn="l">
              <a:lnSpc>
                <a:spcPct val="115000"/>
              </a:lnSpc>
              <a:spcBef>
                <a:spcPts val="0"/>
              </a:spcBef>
              <a:spcAft>
                <a:spcPts val="0"/>
              </a:spcAft>
              <a:buSzPct val="100000"/>
              <a:buChar char="■"/>
            </a:pPr>
            <a:r>
              <a:rPr lang="en" sz="1300"/>
              <a:t>Can adjust square size, % overlap allowed, step size between </a:t>
            </a:r>
            <a:r>
              <a:rPr lang="en" sz="1300"/>
              <a:t>initial</a:t>
            </a:r>
            <a:r>
              <a:rPr lang="en" sz="1300"/>
              <a:t> squares</a:t>
            </a:r>
            <a:endParaRPr sz="1300"/>
          </a:p>
        </p:txBody>
      </p:sp>
      <p:pic>
        <p:nvPicPr>
          <p:cNvPr id="175" name="Google Shape;175;p19"/>
          <p:cNvPicPr preferRelativeResize="0"/>
          <p:nvPr/>
        </p:nvPicPr>
        <p:blipFill>
          <a:blip r:embed="rId3">
            <a:alphaModFix/>
          </a:blip>
          <a:stretch>
            <a:fillRect/>
          </a:stretch>
        </p:blipFill>
        <p:spPr>
          <a:xfrm>
            <a:off x="5316525" y="1140375"/>
            <a:ext cx="1045782" cy="3395623"/>
          </a:xfrm>
          <a:prstGeom prst="rect">
            <a:avLst/>
          </a:prstGeom>
          <a:noFill/>
          <a:ln>
            <a:noFill/>
          </a:ln>
        </p:spPr>
      </p:pic>
      <p:sp>
        <p:nvSpPr>
          <p:cNvPr id="176" name="Google Shape;176;p19"/>
          <p:cNvSpPr/>
          <p:nvPr/>
        </p:nvSpPr>
        <p:spPr>
          <a:xfrm>
            <a:off x="6530753" y="2587425"/>
            <a:ext cx="826800" cy="41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77" name="Google Shape;177;p19"/>
          <p:cNvPicPr preferRelativeResize="0"/>
          <p:nvPr/>
        </p:nvPicPr>
        <p:blipFill rotWithShape="1">
          <a:blip r:embed="rId4">
            <a:alphaModFix/>
          </a:blip>
          <a:srcRect b="0" l="0" r="0" t="0"/>
          <a:stretch/>
        </p:blipFill>
        <p:spPr>
          <a:xfrm>
            <a:off x="7659855" y="1132250"/>
            <a:ext cx="1167820" cy="345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819150" y="5874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Potential Next Steps</a:t>
            </a:r>
            <a:endParaRPr/>
          </a:p>
        </p:txBody>
      </p:sp>
      <p:sp>
        <p:nvSpPr>
          <p:cNvPr id="183" name="Google Shape;183;p20"/>
          <p:cNvSpPr txBox="1"/>
          <p:nvPr>
            <p:ph idx="1" type="body"/>
          </p:nvPr>
        </p:nvSpPr>
        <p:spPr>
          <a:xfrm>
            <a:off x="819150" y="1397875"/>
            <a:ext cx="4287000" cy="32784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SzPct val="100000"/>
              <a:buChar char="●"/>
            </a:pPr>
            <a:r>
              <a:rPr lang="en" sz="1500"/>
              <a:t>Refine the process by which squares are defined as overlapping</a:t>
            </a:r>
            <a:endParaRPr sz="1500"/>
          </a:p>
          <a:p>
            <a:pPr indent="-316706" lvl="1" marL="914400" rtl="0" algn="l">
              <a:spcBef>
                <a:spcPts val="0"/>
              </a:spcBef>
              <a:spcAft>
                <a:spcPts val="0"/>
              </a:spcAft>
              <a:buSzPct val="100000"/>
              <a:buChar char="○"/>
            </a:pPr>
            <a:r>
              <a:rPr lang="en" sz="1500"/>
              <a:t>Initial </a:t>
            </a:r>
            <a:r>
              <a:rPr lang="en" sz="1500"/>
              <a:t>refinement</a:t>
            </a:r>
            <a:r>
              <a:rPr lang="en" sz="1500"/>
              <a:t> catches many but not all, add more nuanced approach for remaining squares</a:t>
            </a:r>
            <a:endParaRPr sz="1500"/>
          </a:p>
          <a:p>
            <a:pPr indent="-316706" lvl="2" marL="1371600" rtl="0" algn="l">
              <a:spcBef>
                <a:spcPts val="0"/>
              </a:spcBef>
              <a:spcAft>
                <a:spcPts val="0"/>
              </a:spcAft>
              <a:buSzPct val="100000"/>
              <a:buChar char="■"/>
            </a:pPr>
            <a:r>
              <a:rPr lang="en" sz="1500"/>
              <a:t>Add </a:t>
            </a:r>
            <a:r>
              <a:rPr lang="en" sz="1500"/>
              <a:t>additional</a:t>
            </a:r>
            <a:r>
              <a:rPr lang="en" sz="1500"/>
              <a:t> check that compares overlap for all </a:t>
            </a:r>
            <a:r>
              <a:rPr lang="en" sz="1500"/>
              <a:t>remaining</a:t>
            </a:r>
            <a:r>
              <a:rPr lang="en" sz="1500"/>
              <a:t> squares</a:t>
            </a:r>
            <a:endParaRPr sz="1500"/>
          </a:p>
          <a:p>
            <a:pPr indent="-316706" lvl="0" marL="457200" rtl="0" algn="l">
              <a:spcBef>
                <a:spcPts val="0"/>
              </a:spcBef>
              <a:spcAft>
                <a:spcPts val="0"/>
              </a:spcAft>
              <a:buSzPct val="100000"/>
              <a:buChar char="●"/>
            </a:pPr>
            <a:r>
              <a:rPr lang="en" sz="1500"/>
              <a:t>Add additional smoothing measures to prevent squares from </a:t>
            </a:r>
            <a:r>
              <a:rPr lang="en" sz="1500"/>
              <a:t>jutting</a:t>
            </a:r>
            <a:r>
              <a:rPr lang="en" sz="1500"/>
              <a:t> out</a:t>
            </a:r>
            <a:endParaRPr sz="1500"/>
          </a:p>
          <a:p>
            <a:pPr indent="-316706" lvl="0" marL="457200" rtl="0" algn="l">
              <a:spcBef>
                <a:spcPts val="0"/>
              </a:spcBef>
              <a:spcAft>
                <a:spcPts val="0"/>
              </a:spcAft>
              <a:buSzPct val="100000"/>
              <a:buChar char="●"/>
            </a:pPr>
            <a:r>
              <a:rPr lang="en" sz="1500"/>
              <a:t>Extend normal lines until “stroma” class or </a:t>
            </a:r>
            <a:r>
              <a:rPr lang="en" sz="1500"/>
              <a:t>black pixel is reached to cover width of epithelium</a:t>
            </a:r>
            <a:endParaRPr sz="1500"/>
          </a:p>
          <a:p>
            <a:pPr indent="-316706" lvl="1" marL="914400" rtl="0" algn="l">
              <a:spcBef>
                <a:spcPts val="0"/>
              </a:spcBef>
              <a:spcAft>
                <a:spcPts val="0"/>
              </a:spcAft>
              <a:buSzPct val="100000"/>
              <a:buChar char="○"/>
            </a:pPr>
            <a:r>
              <a:rPr lang="en" sz="1500"/>
              <a:t>This would create rectangles of varying shapes across the cell</a:t>
            </a:r>
            <a:endParaRPr sz="1500"/>
          </a:p>
          <a:p>
            <a:pPr indent="0" lvl="0" marL="0" rtl="0" algn="l">
              <a:spcBef>
                <a:spcPts val="1200"/>
              </a:spcBef>
              <a:spcAft>
                <a:spcPts val="1200"/>
              </a:spcAft>
              <a:buNone/>
            </a:pPr>
            <a:r>
              <a:t/>
            </a:r>
            <a:endParaRPr sz="1500"/>
          </a:p>
        </p:txBody>
      </p:sp>
      <p:pic>
        <p:nvPicPr>
          <p:cNvPr id="184" name="Google Shape;184;p20"/>
          <p:cNvPicPr preferRelativeResize="0"/>
          <p:nvPr/>
        </p:nvPicPr>
        <p:blipFill rotWithShape="1">
          <a:blip r:embed="rId3">
            <a:alphaModFix/>
          </a:blip>
          <a:srcRect b="1781" l="4582" r="4500" t="1906"/>
          <a:stretch/>
        </p:blipFill>
        <p:spPr>
          <a:xfrm>
            <a:off x="7125050" y="862600"/>
            <a:ext cx="1436798" cy="3522176"/>
          </a:xfrm>
          <a:prstGeom prst="rect">
            <a:avLst/>
          </a:prstGeom>
          <a:noFill/>
          <a:ln>
            <a:noFill/>
          </a:ln>
        </p:spPr>
      </p:pic>
      <p:sp>
        <p:nvSpPr>
          <p:cNvPr id="185" name="Google Shape;185;p20"/>
          <p:cNvSpPr txBox="1"/>
          <p:nvPr/>
        </p:nvSpPr>
        <p:spPr>
          <a:xfrm>
            <a:off x="7373375" y="323725"/>
            <a:ext cx="13245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From Arg Tuning:</a:t>
            </a:r>
            <a:endParaRPr sz="13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819150" y="21640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Extracting images from patches</a:t>
            </a:r>
            <a:endParaRPr/>
          </a:p>
        </p:txBody>
      </p:sp>
      <p:sp>
        <p:nvSpPr>
          <p:cNvPr id="191" name="Google Shape;191;p21"/>
          <p:cNvSpPr/>
          <p:nvPr/>
        </p:nvSpPr>
        <p:spPr>
          <a:xfrm>
            <a:off x="1620125" y="2477375"/>
            <a:ext cx="346200" cy="35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 name="Google Shape;192;p21"/>
          <p:cNvSpPr/>
          <p:nvPr/>
        </p:nvSpPr>
        <p:spPr>
          <a:xfrm>
            <a:off x="5881850" y="2477375"/>
            <a:ext cx="346200" cy="35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93" name="Google Shape;193;p21"/>
          <p:cNvPicPr preferRelativeResize="0"/>
          <p:nvPr/>
        </p:nvPicPr>
        <p:blipFill rotWithShape="1">
          <a:blip r:embed="rId3">
            <a:alphaModFix/>
          </a:blip>
          <a:srcRect b="0" l="0" r="0" t="0"/>
          <a:stretch/>
        </p:blipFill>
        <p:spPr>
          <a:xfrm>
            <a:off x="432185" y="1061188"/>
            <a:ext cx="1075539" cy="3395626"/>
          </a:xfrm>
          <a:prstGeom prst="rect">
            <a:avLst/>
          </a:prstGeom>
          <a:noFill/>
          <a:ln>
            <a:noFill/>
          </a:ln>
        </p:spPr>
      </p:pic>
      <p:pic>
        <p:nvPicPr>
          <p:cNvPr id="194" name="Google Shape;194;p21"/>
          <p:cNvPicPr preferRelativeResize="0"/>
          <p:nvPr/>
        </p:nvPicPr>
        <p:blipFill>
          <a:blip r:embed="rId4">
            <a:alphaModFix/>
          </a:blip>
          <a:stretch>
            <a:fillRect/>
          </a:stretch>
        </p:blipFill>
        <p:spPr>
          <a:xfrm>
            <a:off x="6485875" y="1638300"/>
            <a:ext cx="889150" cy="943698"/>
          </a:xfrm>
          <a:prstGeom prst="rect">
            <a:avLst/>
          </a:prstGeom>
          <a:noFill/>
          <a:ln>
            <a:noFill/>
          </a:ln>
        </p:spPr>
      </p:pic>
      <p:pic>
        <p:nvPicPr>
          <p:cNvPr id="195" name="Google Shape;195;p21"/>
          <p:cNvPicPr preferRelativeResize="0"/>
          <p:nvPr/>
        </p:nvPicPr>
        <p:blipFill>
          <a:blip r:embed="rId5">
            <a:alphaModFix/>
          </a:blip>
          <a:stretch>
            <a:fillRect/>
          </a:stretch>
        </p:blipFill>
        <p:spPr>
          <a:xfrm>
            <a:off x="7534276" y="1638300"/>
            <a:ext cx="889150" cy="943867"/>
          </a:xfrm>
          <a:prstGeom prst="rect">
            <a:avLst/>
          </a:prstGeom>
          <a:noFill/>
          <a:ln>
            <a:noFill/>
          </a:ln>
        </p:spPr>
      </p:pic>
      <p:pic>
        <p:nvPicPr>
          <p:cNvPr id="196" name="Google Shape;196;p21"/>
          <p:cNvPicPr preferRelativeResize="0"/>
          <p:nvPr/>
        </p:nvPicPr>
        <p:blipFill>
          <a:blip r:embed="rId6">
            <a:alphaModFix/>
          </a:blip>
          <a:stretch>
            <a:fillRect/>
          </a:stretch>
        </p:blipFill>
        <p:spPr>
          <a:xfrm>
            <a:off x="6485862" y="2839850"/>
            <a:ext cx="889150" cy="937653"/>
          </a:xfrm>
          <a:prstGeom prst="rect">
            <a:avLst/>
          </a:prstGeom>
          <a:noFill/>
          <a:ln>
            <a:noFill/>
          </a:ln>
        </p:spPr>
      </p:pic>
      <p:pic>
        <p:nvPicPr>
          <p:cNvPr id="197" name="Google Shape;197;p21"/>
          <p:cNvPicPr preferRelativeResize="0"/>
          <p:nvPr/>
        </p:nvPicPr>
        <p:blipFill>
          <a:blip r:embed="rId7">
            <a:alphaModFix/>
          </a:blip>
          <a:stretch>
            <a:fillRect/>
          </a:stretch>
        </p:blipFill>
        <p:spPr>
          <a:xfrm>
            <a:off x="7534275" y="2831375"/>
            <a:ext cx="889144" cy="954600"/>
          </a:xfrm>
          <a:prstGeom prst="rect">
            <a:avLst/>
          </a:prstGeom>
          <a:noFill/>
          <a:ln>
            <a:noFill/>
          </a:ln>
        </p:spPr>
      </p:pic>
      <p:pic>
        <p:nvPicPr>
          <p:cNvPr id="198" name="Google Shape;198;p21"/>
          <p:cNvPicPr preferRelativeResize="0"/>
          <p:nvPr/>
        </p:nvPicPr>
        <p:blipFill>
          <a:blip r:embed="rId8">
            <a:alphaModFix/>
          </a:blip>
          <a:stretch>
            <a:fillRect/>
          </a:stretch>
        </p:blipFill>
        <p:spPr>
          <a:xfrm>
            <a:off x="2189612" y="999950"/>
            <a:ext cx="3468953" cy="1668850"/>
          </a:xfrm>
          <a:prstGeom prst="rect">
            <a:avLst/>
          </a:prstGeom>
          <a:noFill/>
          <a:ln>
            <a:noFill/>
          </a:ln>
        </p:spPr>
      </p:pic>
      <p:pic>
        <p:nvPicPr>
          <p:cNvPr id="199" name="Google Shape;199;p21"/>
          <p:cNvPicPr preferRelativeResize="0"/>
          <p:nvPr/>
        </p:nvPicPr>
        <p:blipFill>
          <a:blip r:embed="rId9">
            <a:alphaModFix/>
          </a:blip>
          <a:stretch>
            <a:fillRect/>
          </a:stretch>
        </p:blipFill>
        <p:spPr>
          <a:xfrm>
            <a:off x="2065112" y="2831375"/>
            <a:ext cx="3717952" cy="1668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